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75" r:id="rId3"/>
    <p:sldId id="276" r:id="rId4"/>
    <p:sldId id="283" r:id="rId5"/>
    <p:sldId id="285" r:id="rId6"/>
    <p:sldId id="284" r:id="rId7"/>
    <p:sldId id="286" r:id="rId8"/>
    <p:sldId id="287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aud Ludovic" initials="AL" lastIdx="1" clrIdx="0">
    <p:extLst>
      <p:ext uri="{19B8F6BF-5375-455C-9EA6-DF929625EA0E}">
        <p15:presenceInfo xmlns:p15="http://schemas.microsoft.com/office/powerpoint/2012/main" userId="S-1-5-21-2014260854-36851683-1264475144-108093" providerId="AD"/>
      </p:ext>
    </p:extLst>
  </p:cmAuthor>
  <p:cmAuthor id="2" name="Peij van, Edith" initials="PvE" lastIdx="3" clrIdx="1">
    <p:extLst>
      <p:ext uri="{19B8F6BF-5375-455C-9EA6-DF929625EA0E}">
        <p15:presenceInfo xmlns:p15="http://schemas.microsoft.com/office/powerpoint/2012/main" userId="S-1-5-21-1948735834-837778377-1905203885-63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87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925900205474188E-2"/>
          <c:y val="3.5383427689140504E-2"/>
          <c:w val="0.96414819958905162"/>
          <c:h val="0.69358939419114041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1F1-4580-B599-53B19D69C7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1F1-4580-B599-53B19D69C7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1F1-4580-B599-53B19D69C7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1F1-4580-B599-53B19D69C7D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1F1-4580-B599-53B19D69C7DB}"/>
              </c:ext>
            </c:extLst>
          </c:dPt>
          <c:cat>
            <c:strRef>
              <c:f>Sheet1!$A$3:$A$7</c:f>
              <c:strCache>
                <c:ptCount val="5"/>
                <c:pt idx="0">
                  <c:v>Food banks/donation 1%</c:v>
                </c:pt>
                <c:pt idx="1">
                  <c:v>Food re-use (crumbs) 3%</c:v>
                </c:pt>
                <c:pt idx="2">
                  <c:v>Animal feed 75%</c:v>
                </c:pt>
                <c:pt idx="3">
                  <c:v>Biogas 20%</c:v>
                </c:pt>
                <c:pt idx="4">
                  <c:v>Others (beer, fermentation) 1%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75</c:v>
                </c:pt>
                <c:pt idx="3">
                  <c:v>20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1F1-4580-B599-53B19D69C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578093143884916E-3"/>
          <c:y val="4.5315969377108606E-2"/>
          <c:w val="0.18773717034058968"/>
          <c:h val="0.823240315897846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9CFC9-A437-4B2A-8317-F4D87E93E1D9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BE"/>
        </a:p>
      </dgm:t>
    </dgm:pt>
    <dgm:pt modelId="{D0C38F7D-C265-47C2-AB30-596F4B2C98B8}">
      <dgm:prSet phldrT="[Text]"/>
      <dgm:spPr/>
      <dgm:t>
        <a:bodyPr/>
        <a:lstStyle/>
        <a:p>
          <a:r>
            <a:rPr lang="en-US" dirty="0"/>
            <a:t>High nutrition value</a:t>
          </a:r>
          <a:endParaRPr lang="en-BE" dirty="0"/>
        </a:p>
      </dgm:t>
    </dgm:pt>
    <dgm:pt modelId="{00DDD90F-1B53-4EF1-8CA1-B457EBED7157}" type="parTrans" cxnId="{0FE2F351-72B5-453C-9AB8-0CAE2BBA56A0}">
      <dgm:prSet/>
      <dgm:spPr/>
      <dgm:t>
        <a:bodyPr/>
        <a:lstStyle/>
        <a:p>
          <a:endParaRPr lang="en-BE"/>
        </a:p>
      </dgm:t>
    </dgm:pt>
    <dgm:pt modelId="{A656FBEF-204A-4525-8772-3E776D25873C}" type="sibTrans" cxnId="{0FE2F351-72B5-453C-9AB8-0CAE2BBA56A0}">
      <dgm:prSet/>
      <dgm:spPr/>
      <dgm:t>
        <a:bodyPr/>
        <a:lstStyle/>
        <a:p>
          <a:endParaRPr lang="en-BE"/>
        </a:p>
      </dgm:t>
    </dgm:pt>
    <dgm:pt modelId="{C600D379-E38E-427C-AA7B-598CB86004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Established logistics</a:t>
          </a:r>
          <a:endParaRPr lang="en-BE" dirty="0"/>
        </a:p>
      </dgm:t>
    </dgm:pt>
    <dgm:pt modelId="{BD0248B1-8CDF-4EE4-9AA7-A0046F3539EE}" type="parTrans" cxnId="{923119FD-39D8-47FC-8689-751ED1656EDC}">
      <dgm:prSet/>
      <dgm:spPr/>
      <dgm:t>
        <a:bodyPr/>
        <a:lstStyle/>
        <a:p>
          <a:endParaRPr lang="en-BE"/>
        </a:p>
      </dgm:t>
    </dgm:pt>
    <dgm:pt modelId="{FDC3E8D2-ADD6-4A63-B438-519B58701255}" type="sibTrans" cxnId="{923119FD-39D8-47FC-8689-751ED1656EDC}">
      <dgm:prSet/>
      <dgm:spPr/>
      <dgm:t>
        <a:bodyPr/>
        <a:lstStyle/>
        <a:p>
          <a:endParaRPr lang="en-BE"/>
        </a:p>
      </dgm:t>
    </dgm:pt>
    <dgm:pt modelId="{2767D3C3-BD02-4755-A432-0B0DDBBF3C82}">
      <dgm:prSet phldrT="[Text]"/>
      <dgm:spPr/>
      <dgm:t>
        <a:bodyPr/>
        <a:lstStyle/>
        <a:p>
          <a:r>
            <a:rPr lang="en-US" dirty="0"/>
            <a:t>Managed interface Food/Feed</a:t>
          </a:r>
          <a:endParaRPr lang="en-BE" dirty="0"/>
        </a:p>
      </dgm:t>
    </dgm:pt>
    <dgm:pt modelId="{307F7972-D7B7-4414-A3EE-1A19947699B0}" type="parTrans" cxnId="{DF1F05EA-1FAA-4125-8375-D8CED3B665CD}">
      <dgm:prSet/>
      <dgm:spPr/>
      <dgm:t>
        <a:bodyPr/>
        <a:lstStyle/>
        <a:p>
          <a:endParaRPr lang="en-BE"/>
        </a:p>
      </dgm:t>
    </dgm:pt>
    <dgm:pt modelId="{2A303D09-E382-45D8-90B1-8E7BBE6D19B3}" type="sibTrans" cxnId="{DF1F05EA-1FAA-4125-8375-D8CED3B665CD}">
      <dgm:prSet/>
      <dgm:spPr/>
      <dgm:t>
        <a:bodyPr/>
        <a:lstStyle/>
        <a:p>
          <a:endParaRPr lang="en-BE"/>
        </a:p>
      </dgm:t>
    </dgm:pt>
    <dgm:pt modelId="{45A91776-3F51-4C9C-805D-F3B956BC7040}">
      <dgm:prSet phldrT="[Text]"/>
      <dgm:spPr/>
      <dgm:t>
        <a:bodyPr/>
        <a:lstStyle/>
        <a:p>
          <a:r>
            <a:rPr lang="en-US" dirty="0"/>
            <a:t>Sustainability</a:t>
          </a:r>
          <a:endParaRPr lang="en-BE" dirty="0"/>
        </a:p>
      </dgm:t>
    </dgm:pt>
    <dgm:pt modelId="{C98E3D11-2778-4CDD-9371-692089F8A951}" type="parTrans" cxnId="{B38D47A4-1C71-4C2A-9321-CA51C1025EDA}">
      <dgm:prSet/>
      <dgm:spPr/>
      <dgm:t>
        <a:bodyPr/>
        <a:lstStyle/>
        <a:p>
          <a:endParaRPr lang="en-BE"/>
        </a:p>
      </dgm:t>
    </dgm:pt>
    <dgm:pt modelId="{DD0B9813-3565-47E5-BC55-988C942CCFA4}" type="sibTrans" cxnId="{B38D47A4-1C71-4C2A-9321-CA51C1025EDA}">
      <dgm:prSet/>
      <dgm:spPr/>
      <dgm:t>
        <a:bodyPr/>
        <a:lstStyle/>
        <a:p>
          <a:endParaRPr lang="en-BE"/>
        </a:p>
      </dgm:t>
    </dgm:pt>
    <dgm:pt modelId="{DFEFD707-3DCD-4A7C-9836-68FACB9786C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Economic viability</a:t>
          </a:r>
          <a:endParaRPr lang="en-BE" dirty="0"/>
        </a:p>
      </dgm:t>
    </dgm:pt>
    <dgm:pt modelId="{4F3CD0F7-8968-4A88-ADED-5E0FE73A8AF6}" type="parTrans" cxnId="{675C8912-F747-4AFF-A6A3-A6936B7E5993}">
      <dgm:prSet/>
      <dgm:spPr/>
      <dgm:t>
        <a:bodyPr/>
        <a:lstStyle/>
        <a:p>
          <a:endParaRPr lang="en-BE"/>
        </a:p>
      </dgm:t>
    </dgm:pt>
    <dgm:pt modelId="{E09BC807-833E-4FC5-B630-9DC5F5E8D004}" type="sibTrans" cxnId="{675C8912-F747-4AFF-A6A3-A6936B7E5993}">
      <dgm:prSet/>
      <dgm:spPr/>
      <dgm:t>
        <a:bodyPr/>
        <a:lstStyle/>
        <a:p>
          <a:endParaRPr lang="en-BE"/>
        </a:p>
      </dgm:t>
    </dgm:pt>
    <dgm:pt modelId="{9C4ACD84-13D2-4199-B755-2A47A845D0FD}">
      <dgm:prSet phldrT="[Text]"/>
      <dgm:spPr/>
      <dgm:t>
        <a:bodyPr/>
        <a:lstStyle/>
        <a:p>
          <a:r>
            <a:rPr lang="en-US" dirty="0"/>
            <a:t>Low processing</a:t>
          </a:r>
          <a:endParaRPr lang="en-BE" dirty="0"/>
        </a:p>
      </dgm:t>
    </dgm:pt>
    <dgm:pt modelId="{FCE3C4C6-543E-495E-8D47-D30EB9F597BD}" type="parTrans" cxnId="{DA07B819-32BD-446D-93BE-35B74CFA9652}">
      <dgm:prSet/>
      <dgm:spPr/>
      <dgm:t>
        <a:bodyPr/>
        <a:lstStyle/>
        <a:p>
          <a:endParaRPr lang="en-BE"/>
        </a:p>
      </dgm:t>
    </dgm:pt>
    <dgm:pt modelId="{6B74B08D-673E-4771-B2D9-9C233F651236}" type="sibTrans" cxnId="{DA07B819-32BD-446D-93BE-35B74CFA9652}">
      <dgm:prSet/>
      <dgm:spPr/>
      <dgm:t>
        <a:bodyPr/>
        <a:lstStyle/>
        <a:p>
          <a:endParaRPr lang="en-BE"/>
        </a:p>
      </dgm:t>
    </dgm:pt>
    <dgm:pt modelId="{00736AF5-CAC8-42D9-802C-8D7B5DE2A985}">
      <dgm:prSet phldrT="[Text]"/>
      <dgm:spPr/>
      <dgm:t>
        <a:bodyPr/>
        <a:lstStyle/>
        <a:p>
          <a:r>
            <a:rPr lang="en-US" dirty="0"/>
            <a:t>Hygiene (e.g. NVB/NBVO code)</a:t>
          </a:r>
          <a:endParaRPr lang="en-BE" dirty="0"/>
        </a:p>
      </dgm:t>
    </dgm:pt>
    <dgm:pt modelId="{C4F14637-F895-4BB6-B302-D987EAD9A11A}" type="parTrans" cxnId="{76A37EE2-3306-4C99-A739-379D2EE82872}">
      <dgm:prSet/>
      <dgm:spPr/>
      <dgm:t>
        <a:bodyPr/>
        <a:lstStyle/>
        <a:p>
          <a:endParaRPr lang="en-BE"/>
        </a:p>
      </dgm:t>
    </dgm:pt>
    <dgm:pt modelId="{D85936A5-2E9F-4241-AC56-8FD10B50D5AA}" type="sibTrans" cxnId="{76A37EE2-3306-4C99-A739-379D2EE82872}">
      <dgm:prSet/>
      <dgm:spPr/>
      <dgm:t>
        <a:bodyPr/>
        <a:lstStyle/>
        <a:p>
          <a:endParaRPr lang="en-BE"/>
        </a:p>
      </dgm:t>
    </dgm:pt>
    <dgm:pt modelId="{9FBCBB4B-14D3-4EFF-95B5-75B6A113D6DD}" type="pres">
      <dgm:prSet presAssocID="{FB59CFC9-A437-4B2A-8317-F4D87E93E1D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9F4B452-475F-4BD7-A18A-354F163A251B}" type="pres">
      <dgm:prSet presAssocID="{D0C38F7D-C265-47C2-AB30-596F4B2C98B8}" presName="Parent" presStyleLbl="node0" presStyleIdx="0" presStyleCnt="1">
        <dgm:presLayoutVars>
          <dgm:chMax val="6"/>
          <dgm:chPref val="6"/>
        </dgm:presLayoutVars>
      </dgm:prSet>
      <dgm:spPr/>
    </dgm:pt>
    <dgm:pt modelId="{EC544FE7-5143-4466-A47F-0467085C975F}" type="pres">
      <dgm:prSet presAssocID="{C600D379-E38E-427C-AA7B-598CB86004C5}" presName="Accent1" presStyleCnt="0"/>
      <dgm:spPr/>
    </dgm:pt>
    <dgm:pt modelId="{537401A9-BEB6-45C5-84D5-ADE8389740E7}" type="pres">
      <dgm:prSet presAssocID="{C600D379-E38E-427C-AA7B-598CB86004C5}" presName="Accent" presStyleLbl="bgShp" presStyleIdx="0" presStyleCnt="6"/>
      <dgm:spPr/>
    </dgm:pt>
    <dgm:pt modelId="{670AA491-2F89-4D4B-861D-59E52508F2B3}" type="pres">
      <dgm:prSet presAssocID="{C600D379-E38E-427C-AA7B-598CB86004C5}" presName="Child1" presStyleLbl="node1" presStyleIdx="0" presStyleCnt="6" custLinFactNeighborX="1561" custLinFactNeighborY="580">
        <dgm:presLayoutVars>
          <dgm:chMax val="0"/>
          <dgm:chPref val="0"/>
          <dgm:bulletEnabled val="1"/>
        </dgm:presLayoutVars>
      </dgm:prSet>
      <dgm:spPr/>
    </dgm:pt>
    <dgm:pt modelId="{1F683287-1580-4F4B-A29A-D13042F6FCAE}" type="pres">
      <dgm:prSet presAssocID="{2767D3C3-BD02-4755-A432-0B0DDBBF3C82}" presName="Accent2" presStyleCnt="0"/>
      <dgm:spPr/>
    </dgm:pt>
    <dgm:pt modelId="{F7389936-7B09-4D07-B5E3-6780447146E5}" type="pres">
      <dgm:prSet presAssocID="{2767D3C3-BD02-4755-A432-0B0DDBBF3C82}" presName="Accent" presStyleLbl="bgShp" presStyleIdx="1" presStyleCnt="6"/>
      <dgm:spPr/>
    </dgm:pt>
    <dgm:pt modelId="{1510D910-4D41-415C-B06B-D83BBD68A687}" type="pres">
      <dgm:prSet presAssocID="{2767D3C3-BD02-4755-A432-0B0DDBBF3C8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964CBBC-441B-4B93-84F7-E076DD118214}" type="pres">
      <dgm:prSet presAssocID="{45A91776-3F51-4C9C-805D-F3B956BC7040}" presName="Accent3" presStyleCnt="0"/>
      <dgm:spPr/>
    </dgm:pt>
    <dgm:pt modelId="{203CBAA1-99ED-4AA6-B3DB-FD89CB5EADA0}" type="pres">
      <dgm:prSet presAssocID="{45A91776-3F51-4C9C-805D-F3B956BC7040}" presName="Accent" presStyleLbl="bgShp" presStyleIdx="2" presStyleCnt="6"/>
      <dgm:spPr/>
    </dgm:pt>
    <dgm:pt modelId="{DEA8210C-31CB-4CD7-B939-F3AABAA9B24C}" type="pres">
      <dgm:prSet presAssocID="{45A91776-3F51-4C9C-805D-F3B956BC7040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68D5DBC-C8AD-41EB-A51A-89C55DEF8D00}" type="pres">
      <dgm:prSet presAssocID="{DFEFD707-3DCD-4A7C-9836-68FACB9786CF}" presName="Accent4" presStyleCnt="0"/>
      <dgm:spPr/>
    </dgm:pt>
    <dgm:pt modelId="{B1301572-6B7C-4C14-B690-231D47FBA4F1}" type="pres">
      <dgm:prSet presAssocID="{DFEFD707-3DCD-4A7C-9836-68FACB9786CF}" presName="Accent" presStyleLbl="bgShp" presStyleIdx="3" presStyleCnt="6"/>
      <dgm:spPr/>
    </dgm:pt>
    <dgm:pt modelId="{225D5BBF-FED5-4A2A-A36F-B92F245C06E7}" type="pres">
      <dgm:prSet presAssocID="{DFEFD707-3DCD-4A7C-9836-68FACB9786C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83B9FB4F-900E-47B6-93DF-664F99E0B337}" type="pres">
      <dgm:prSet presAssocID="{9C4ACD84-13D2-4199-B755-2A47A845D0FD}" presName="Accent5" presStyleCnt="0"/>
      <dgm:spPr/>
    </dgm:pt>
    <dgm:pt modelId="{F2A9E2B3-8757-4630-8E21-1344D39F5089}" type="pres">
      <dgm:prSet presAssocID="{9C4ACD84-13D2-4199-B755-2A47A845D0FD}" presName="Accent" presStyleLbl="bgShp" presStyleIdx="4" presStyleCnt="6"/>
      <dgm:spPr/>
    </dgm:pt>
    <dgm:pt modelId="{DD202333-83C1-4EA3-A8A3-1F28F2D30FB0}" type="pres">
      <dgm:prSet presAssocID="{9C4ACD84-13D2-4199-B755-2A47A845D0F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2AD31413-E94F-4D6E-AAEF-C147C3BBA6E9}" type="pres">
      <dgm:prSet presAssocID="{00736AF5-CAC8-42D9-802C-8D7B5DE2A985}" presName="Accent6" presStyleCnt="0"/>
      <dgm:spPr/>
    </dgm:pt>
    <dgm:pt modelId="{B56AD233-045E-4DF4-849F-7F2FC7D006B9}" type="pres">
      <dgm:prSet presAssocID="{00736AF5-CAC8-42D9-802C-8D7B5DE2A985}" presName="Accent" presStyleLbl="bgShp" presStyleIdx="5" presStyleCnt="6"/>
      <dgm:spPr/>
    </dgm:pt>
    <dgm:pt modelId="{65D47F91-9F11-4486-8B72-69A2B5909AB0}" type="pres">
      <dgm:prSet presAssocID="{00736AF5-CAC8-42D9-802C-8D7B5DE2A98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75C8912-F747-4AFF-A6A3-A6936B7E5993}" srcId="{D0C38F7D-C265-47C2-AB30-596F4B2C98B8}" destId="{DFEFD707-3DCD-4A7C-9836-68FACB9786CF}" srcOrd="3" destOrd="0" parTransId="{4F3CD0F7-8968-4A88-ADED-5E0FE73A8AF6}" sibTransId="{E09BC807-833E-4FC5-B630-9DC5F5E8D004}"/>
    <dgm:cxn modelId="{DA07B819-32BD-446D-93BE-35B74CFA9652}" srcId="{D0C38F7D-C265-47C2-AB30-596F4B2C98B8}" destId="{9C4ACD84-13D2-4199-B755-2A47A845D0FD}" srcOrd="4" destOrd="0" parTransId="{FCE3C4C6-543E-495E-8D47-D30EB9F597BD}" sibTransId="{6B74B08D-673E-4771-B2D9-9C233F651236}"/>
    <dgm:cxn modelId="{F1E1D63E-1B10-4CFD-A39F-3CFD1ECCC86F}" type="presOf" srcId="{C600D379-E38E-427C-AA7B-598CB86004C5}" destId="{670AA491-2F89-4D4B-861D-59E52508F2B3}" srcOrd="0" destOrd="0" presId="urn:microsoft.com/office/officeart/2011/layout/HexagonRadial"/>
    <dgm:cxn modelId="{71BE9B69-7DE3-4D6A-85C1-0F586D98131E}" type="presOf" srcId="{00736AF5-CAC8-42D9-802C-8D7B5DE2A985}" destId="{65D47F91-9F11-4486-8B72-69A2B5909AB0}" srcOrd="0" destOrd="0" presId="urn:microsoft.com/office/officeart/2011/layout/HexagonRadial"/>
    <dgm:cxn modelId="{042A5F4A-FDCE-4895-BE37-927C59A2577D}" type="presOf" srcId="{9C4ACD84-13D2-4199-B755-2A47A845D0FD}" destId="{DD202333-83C1-4EA3-A8A3-1F28F2D30FB0}" srcOrd="0" destOrd="0" presId="urn:microsoft.com/office/officeart/2011/layout/HexagonRadial"/>
    <dgm:cxn modelId="{9EDEEF6B-D646-4152-BF95-366115A186C7}" type="presOf" srcId="{45A91776-3F51-4C9C-805D-F3B956BC7040}" destId="{DEA8210C-31CB-4CD7-B939-F3AABAA9B24C}" srcOrd="0" destOrd="0" presId="urn:microsoft.com/office/officeart/2011/layout/HexagonRadial"/>
    <dgm:cxn modelId="{0FE2F351-72B5-453C-9AB8-0CAE2BBA56A0}" srcId="{FB59CFC9-A437-4B2A-8317-F4D87E93E1D9}" destId="{D0C38F7D-C265-47C2-AB30-596F4B2C98B8}" srcOrd="0" destOrd="0" parTransId="{00DDD90F-1B53-4EF1-8CA1-B457EBED7157}" sibTransId="{A656FBEF-204A-4525-8772-3E776D25873C}"/>
    <dgm:cxn modelId="{48E2677C-DEAD-49CE-ABAE-CCB92A0C4523}" type="presOf" srcId="{2767D3C3-BD02-4755-A432-0B0DDBBF3C82}" destId="{1510D910-4D41-415C-B06B-D83BBD68A687}" srcOrd="0" destOrd="0" presId="urn:microsoft.com/office/officeart/2011/layout/HexagonRadial"/>
    <dgm:cxn modelId="{B38D47A4-1C71-4C2A-9321-CA51C1025EDA}" srcId="{D0C38F7D-C265-47C2-AB30-596F4B2C98B8}" destId="{45A91776-3F51-4C9C-805D-F3B956BC7040}" srcOrd="2" destOrd="0" parTransId="{C98E3D11-2778-4CDD-9371-692089F8A951}" sibTransId="{DD0B9813-3565-47E5-BC55-988C942CCFA4}"/>
    <dgm:cxn modelId="{F16859AD-C930-453A-8CFD-CD47A06FD2F2}" type="presOf" srcId="{D0C38F7D-C265-47C2-AB30-596F4B2C98B8}" destId="{59F4B452-475F-4BD7-A18A-354F163A251B}" srcOrd="0" destOrd="0" presId="urn:microsoft.com/office/officeart/2011/layout/HexagonRadial"/>
    <dgm:cxn modelId="{BD9325CD-1272-4F49-BCF3-639FD1BA160F}" type="presOf" srcId="{FB59CFC9-A437-4B2A-8317-F4D87E93E1D9}" destId="{9FBCBB4B-14D3-4EFF-95B5-75B6A113D6DD}" srcOrd="0" destOrd="0" presId="urn:microsoft.com/office/officeart/2011/layout/HexagonRadial"/>
    <dgm:cxn modelId="{76A37EE2-3306-4C99-A739-379D2EE82872}" srcId="{D0C38F7D-C265-47C2-AB30-596F4B2C98B8}" destId="{00736AF5-CAC8-42D9-802C-8D7B5DE2A985}" srcOrd="5" destOrd="0" parTransId="{C4F14637-F895-4BB6-B302-D987EAD9A11A}" sibTransId="{D85936A5-2E9F-4241-AC56-8FD10B50D5AA}"/>
    <dgm:cxn modelId="{80ECD6E3-C46E-436F-AFA3-E75EED955C86}" type="presOf" srcId="{DFEFD707-3DCD-4A7C-9836-68FACB9786CF}" destId="{225D5BBF-FED5-4A2A-A36F-B92F245C06E7}" srcOrd="0" destOrd="0" presId="urn:microsoft.com/office/officeart/2011/layout/HexagonRadial"/>
    <dgm:cxn modelId="{DF1F05EA-1FAA-4125-8375-D8CED3B665CD}" srcId="{D0C38F7D-C265-47C2-AB30-596F4B2C98B8}" destId="{2767D3C3-BD02-4755-A432-0B0DDBBF3C82}" srcOrd="1" destOrd="0" parTransId="{307F7972-D7B7-4414-A3EE-1A19947699B0}" sibTransId="{2A303D09-E382-45D8-90B1-8E7BBE6D19B3}"/>
    <dgm:cxn modelId="{923119FD-39D8-47FC-8689-751ED1656EDC}" srcId="{D0C38F7D-C265-47C2-AB30-596F4B2C98B8}" destId="{C600D379-E38E-427C-AA7B-598CB86004C5}" srcOrd="0" destOrd="0" parTransId="{BD0248B1-8CDF-4EE4-9AA7-A0046F3539EE}" sibTransId="{FDC3E8D2-ADD6-4A63-B438-519B58701255}"/>
    <dgm:cxn modelId="{CD522B6F-9C61-408E-8F06-FB739956A116}" type="presParOf" srcId="{9FBCBB4B-14D3-4EFF-95B5-75B6A113D6DD}" destId="{59F4B452-475F-4BD7-A18A-354F163A251B}" srcOrd="0" destOrd="0" presId="urn:microsoft.com/office/officeart/2011/layout/HexagonRadial"/>
    <dgm:cxn modelId="{AE67C757-73E5-4682-8B66-F88FA7821958}" type="presParOf" srcId="{9FBCBB4B-14D3-4EFF-95B5-75B6A113D6DD}" destId="{EC544FE7-5143-4466-A47F-0467085C975F}" srcOrd="1" destOrd="0" presId="urn:microsoft.com/office/officeart/2011/layout/HexagonRadial"/>
    <dgm:cxn modelId="{2FDE2629-DED7-4DFD-8539-C70DEE0FCA0F}" type="presParOf" srcId="{EC544FE7-5143-4466-A47F-0467085C975F}" destId="{537401A9-BEB6-45C5-84D5-ADE8389740E7}" srcOrd="0" destOrd="0" presId="urn:microsoft.com/office/officeart/2011/layout/HexagonRadial"/>
    <dgm:cxn modelId="{0E62ADCB-C462-4E67-8C17-FCE85DB25DC3}" type="presParOf" srcId="{9FBCBB4B-14D3-4EFF-95B5-75B6A113D6DD}" destId="{670AA491-2F89-4D4B-861D-59E52508F2B3}" srcOrd="2" destOrd="0" presId="urn:microsoft.com/office/officeart/2011/layout/HexagonRadial"/>
    <dgm:cxn modelId="{9832016A-1C91-45D5-B5C0-98AA51D8DFCF}" type="presParOf" srcId="{9FBCBB4B-14D3-4EFF-95B5-75B6A113D6DD}" destId="{1F683287-1580-4F4B-A29A-D13042F6FCAE}" srcOrd="3" destOrd="0" presId="urn:microsoft.com/office/officeart/2011/layout/HexagonRadial"/>
    <dgm:cxn modelId="{A0135B8B-3066-477E-9924-9C55A8480093}" type="presParOf" srcId="{1F683287-1580-4F4B-A29A-D13042F6FCAE}" destId="{F7389936-7B09-4D07-B5E3-6780447146E5}" srcOrd="0" destOrd="0" presId="urn:microsoft.com/office/officeart/2011/layout/HexagonRadial"/>
    <dgm:cxn modelId="{3E642B7E-4B38-48C4-A638-CA8D39C59C8A}" type="presParOf" srcId="{9FBCBB4B-14D3-4EFF-95B5-75B6A113D6DD}" destId="{1510D910-4D41-415C-B06B-D83BBD68A687}" srcOrd="4" destOrd="0" presId="urn:microsoft.com/office/officeart/2011/layout/HexagonRadial"/>
    <dgm:cxn modelId="{F85329F0-35F1-44CA-9A5F-2A52EA55157A}" type="presParOf" srcId="{9FBCBB4B-14D3-4EFF-95B5-75B6A113D6DD}" destId="{5964CBBC-441B-4B93-84F7-E076DD118214}" srcOrd="5" destOrd="0" presId="urn:microsoft.com/office/officeart/2011/layout/HexagonRadial"/>
    <dgm:cxn modelId="{850A9FFB-E872-4B40-82C6-20086D78C403}" type="presParOf" srcId="{5964CBBC-441B-4B93-84F7-E076DD118214}" destId="{203CBAA1-99ED-4AA6-B3DB-FD89CB5EADA0}" srcOrd="0" destOrd="0" presId="urn:microsoft.com/office/officeart/2011/layout/HexagonRadial"/>
    <dgm:cxn modelId="{BDD7F9C4-73CC-4C99-B366-606949BD6D60}" type="presParOf" srcId="{9FBCBB4B-14D3-4EFF-95B5-75B6A113D6DD}" destId="{DEA8210C-31CB-4CD7-B939-F3AABAA9B24C}" srcOrd="6" destOrd="0" presId="urn:microsoft.com/office/officeart/2011/layout/HexagonRadial"/>
    <dgm:cxn modelId="{AE8C02C2-B0DA-45F1-A920-236B11C06F85}" type="presParOf" srcId="{9FBCBB4B-14D3-4EFF-95B5-75B6A113D6DD}" destId="{168D5DBC-C8AD-41EB-A51A-89C55DEF8D00}" srcOrd="7" destOrd="0" presId="urn:microsoft.com/office/officeart/2011/layout/HexagonRadial"/>
    <dgm:cxn modelId="{1C75D239-CD60-41B5-B5AA-45D5A37693FA}" type="presParOf" srcId="{168D5DBC-C8AD-41EB-A51A-89C55DEF8D00}" destId="{B1301572-6B7C-4C14-B690-231D47FBA4F1}" srcOrd="0" destOrd="0" presId="urn:microsoft.com/office/officeart/2011/layout/HexagonRadial"/>
    <dgm:cxn modelId="{891B5EE4-B48B-44B3-B174-04EE369922D2}" type="presParOf" srcId="{9FBCBB4B-14D3-4EFF-95B5-75B6A113D6DD}" destId="{225D5BBF-FED5-4A2A-A36F-B92F245C06E7}" srcOrd="8" destOrd="0" presId="urn:microsoft.com/office/officeart/2011/layout/HexagonRadial"/>
    <dgm:cxn modelId="{87D330CD-2999-4A6B-8FC8-8D5F58692F1B}" type="presParOf" srcId="{9FBCBB4B-14D3-4EFF-95B5-75B6A113D6DD}" destId="{83B9FB4F-900E-47B6-93DF-664F99E0B337}" srcOrd="9" destOrd="0" presId="urn:microsoft.com/office/officeart/2011/layout/HexagonRadial"/>
    <dgm:cxn modelId="{6D1DCBFF-C41D-421E-BE71-344405C0940A}" type="presParOf" srcId="{83B9FB4F-900E-47B6-93DF-664F99E0B337}" destId="{F2A9E2B3-8757-4630-8E21-1344D39F5089}" srcOrd="0" destOrd="0" presId="urn:microsoft.com/office/officeart/2011/layout/HexagonRadial"/>
    <dgm:cxn modelId="{12B3C9BD-FFDF-4222-B8BC-FD1E406630A2}" type="presParOf" srcId="{9FBCBB4B-14D3-4EFF-95B5-75B6A113D6DD}" destId="{DD202333-83C1-4EA3-A8A3-1F28F2D30FB0}" srcOrd="10" destOrd="0" presId="urn:microsoft.com/office/officeart/2011/layout/HexagonRadial"/>
    <dgm:cxn modelId="{F26039C6-AB73-4344-B980-FC7AAD34CD4B}" type="presParOf" srcId="{9FBCBB4B-14D3-4EFF-95B5-75B6A113D6DD}" destId="{2AD31413-E94F-4D6E-AAEF-C147C3BBA6E9}" srcOrd="11" destOrd="0" presId="urn:microsoft.com/office/officeart/2011/layout/HexagonRadial"/>
    <dgm:cxn modelId="{F30C57B4-6405-4F3D-BF07-8E2615D292F5}" type="presParOf" srcId="{2AD31413-E94F-4D6E-AAEF-C147C3BBA6E9}" destId="{B56AD233-045E-4DF4-849F-7F2FC7D006B9}" srcOrd="0" destOrd="0" presId="urn:microsoft.com/office/officeart/2011/layout/HexagonRadial"/>
    <dgm:cxn modelId="{AC7C3EAC-366C-4566-AD60-A19A8DBC14C2}" type="presParOf" srcId="{9FBCBB4B-14D3-4EFF-95B5-75B6A113D6DD}" destId="{65D47F91-9F11-4486-8B72-69A2B5909AB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4B452-475F-4BD7-A18A-354F163A251B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High nutrition value</a:t>
          </a:r>
          <a:endParaRPr lang="en-BE" sz="1700" kern="1200" dirty="0"/>
        </a:p>
      </dsp:txBody>
      <dsp:txXfrm>
        <a:off x="3321004" y="2066564"/>
        <a:ext cx="1485474" cy="1284995"/>
      </dsp:txXfrm>
    </dsp:sp>
    <dsp:sp modelId="{F7389936-7B09-4D07-B5E3-6780447146E5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AA491-2F89-4D4B-861D-59E52508F2B3}">
      <dsp:nvSpPr>
        <dsp:cNvPr id="0" name=""/>
        <dsp:cNvSpPr/>
      </dsp:nvSpPr>
      <dsp:spPr>
        <a:xfrm>
          <a:off x="3185898" y="9136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Established logistics</a:t>
          </a:r>
          <a:endParaRPr lang="en-BE" sz="1700" kern="1200" dirty="0"/>
        </a:p>
      </dsp:txBody>
      <dsp:txXfrm>
        <a:off x="3487643" y="270181"/>
        <a:ext cx="1217310" cy="1053116"/>
      </dsp:txXfrm>
    </dsp:sp>
    <dsp:sp modelId="{203CBAA1-99ED-4AA6-B3DB-FD89CB5EADA0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0D910-4D41-415C-B06B-D83BBD68A687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Managed interface Food/Feed</a:t>
          </a:r>
          <a:endParaRPr lang="en-BE" sz="1700" kern="1200" dirty="0"/>
        </a:p>
      </dsp:txBody>
      <dsp:txXfrm>
        <a:off x="5129106" y="1229902"/>
        <a:ext cx="1217310" cy="1053116"/>
      </dsp:txXfrm>
    </dsp:sp>
    <dsp:sp modelId="{B1301572-6B7C-4C14-B690-231D47FBA4F1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8210C-31CB-4CD7-B939-F3AABAA9B24C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Sustainability</a:t>
          </a:r>
          <a:endParaRPr lang="en-BE" sz="1700" kern="1200" dirty="0"/>
        </a:p>
      </dsp:txBody>
      <dsp:txXfrm>
        <a:off x="5129106" y="3134564"/>
        <a:ext cx="1217310" cy="1053116"/>
      </dsp:txXfrm>
    </dsp:sp>
    <dsp:sp modelId="{F2A9E2B3-8757-4630-8E21-1344D39F5089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D5BBF-FED5-4A2A-A36F-B92F245C06E7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Economic viability</a:t>
          </a:r>
          <a:endParaRPr lang="en-BE" sz="1700" kern="1200" dirty="0"/>
        </a:p>
      </dsp:txBody>
      <dsp:txXfrm>
        <a:off x="3459220" y="4104505"/>
        <a:ext cx="1217310" cy="1053116"/>
      </dsp:txXfrm>
    </dsp:sp>
    <dsp:sp modelId="{B56AD233-045E-4DF4-849F-7F2FC7D006B9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02333-83C1-4EA3-A8A3-1F28F2D30FB0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Low processing</a:t>
          </a:r>
          <a:endParaRPr lang="en-BE" sz="1700" kern="1200" dirty="0"/>
        </a:p>
      </dsp:txBody>
      <dsp:txXfrm>
        <a:off x="1781582" y="3135647"/>
        <a:ext cx="1217310" cy="1053116"/>
      </dsp:txXfrm>
    </dsp:sp>
    <dsp:sp modelId="{65D47F91-9F11-4486-8B72-69A2B5909AB0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Hygiene (e.g. NVB/NBVO code)</a:t>
          </a:r>
          <a:endParaRPr lang="en-BE" sz="1700" kern="1200" dirty="0"/>
        </a:p>
      </dsp:txBody>
      <dsp:txXfrm>
        <a:off x="1781582" y="1227735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CBD00D-A5B2-9769-68BC-655DEF1C3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23CCD7-57B0-EA60-1D82-489856E0E0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295AB-122B-48E6-9176-1A9938E50AA6}" type="datetimeFigureOut">
              <a:rPr lang="en-BE" smtClean="0"/>
              <a:t>02/06/2023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C3CAC-2AE8-37BC-B5E1-47EF9C665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34C75-AD8C-8BD1-E0EA-218A46B3C8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D57E0-AE9D-437F-995A-B10FAD8AFC7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70953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D010-79B0-455F-9E01-7436EB4AF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7017D-B597-4427-B335-B138848A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5F0F1-0CC2-4481-827E-5C085641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851D89-FF20-452E-B8EB-E0B988DB25C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270C-2E5C-4031-A68D-C69B0E56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D4C5E-02D8-4AB5-8266-2747C0A2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38CD3-86A0-46A8-B4EC-251EBC3394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07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636D3-4E56-44D9-AEA7-D69FD00C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1EE5-5940-4582-8B28-114B7EB9F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6D711-6155-48B3-BB21-0B55CB61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851D89-FF20-452E-B8EB-E0B988DB25C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4FE3E-873B-4D4C-913C-E3AB548F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59AAC-AB96-4115-9F13-B9928EC4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38CD3-86A0-46A8-B4EC-251EBC3394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93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A23CA-8549-47E7-9F07-F6A91E0A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F211D-C12A-4D24-971A-1E82B381B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F274B-DA95-44D9-8739-E22B7DCD2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1D89-FF20-452E-B8EB-E0B988DB25C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EB791-E170-4E1B-958D-1C6D84695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54A6C-117A-4E7E-B239-72AC0BAF4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8CD3-86A0-46A8-B4EC-251EBC33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ahUKEwim4dqNhPzKAhWDRhQKHROPBW8QjRwIBw&amp;url=http://www.aibi.eu/&amp;psig=AFQjCNGHwMgpaLxPQ4EdQdBZY0bURsr8AQ&amp;ust=145570345138374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8059DF2-2FB1-4450-B539-B8669D0F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90A1C-01F8-4AB1-82A2-141F7C1CE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40167"/>
            <a:ext cx="5828376" cy="21358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kern="1200">
                <a:latin typeface="+mj-lt"/>
                <a:ea typeface="+mj-ea"/>
                <a:cs typeface="+mj-cs"/>
              </a:rPr>
              <a:t>Co-products circularity in the Bakery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401CF-82A4-45D3-8DEC-03F5D7875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2880452"/>
            <a:ext cx="5828376" cy="30954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/>
              <a:t>EFFPA webinar 06-06-23</a:t>
            </a:r>
          </a:p>
          <a:p>
            <a:pPr algn="l"/>
            <a:r>
              <a:rPr lang="en-US" sz="1800" dirty="0"/>
              <a:t>The Role of Food Manufacturers and Retailers in the Processing of Former Foodstuffs</a:t>
            </a:r>
          </a:p>
          <a:p>
            <a:pPr algn="l"/>
            <a:r>
              <a:rPr lang="en-US" sz="1800" i="1" dirty="0"/>
              <a:t>Together in Support of a Circular Economy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4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5218C51D-7BDA-324D-9CE5-9DD21E8A58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" r="-3" b="-3"/>
          <a:stretch/>
        </p:blipFill>
        <p:spPr>
          <a:xfrm>
            <a:off x="6768862" y="699899"/>
            <a:ext cx="5423136" cy="5454549"/>
          </a:xfrm>
          <a:prstGeom prst="rect">
            <a:avLst/>
          </a:prstGeom>
        </p:spPr>
      </p:pic>
      <p:pic>
        <p:nvPicPr>
          <p:cNvPr id="7" name="irc_mi">
            <a:hlinkClick r:id="rId3"/>
            <a:extLst>
              <a:ext uri="{FF2B5EF4-FFF2-40B4-BE49-F238E27FC236}">
                <a16:creationId xmlns:a16="http://schemas.microsoft.com/office/drawing/2014/main" id="{6EEE71ED-FE95-4B41-BDD7-A49B95B9956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11421" y="2180041"/>
            <a:ext cx="2538018" cy="2538018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</a:ln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5443840-A796-4C43-8DC1-1B738EFEC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EDCDFF0-9A56-4AE8-A3B0-D9AA0A017E08}"/>
              </a:ext>
            </a:extLst>
          </p:cNvPr>
          <p:cNvSpPr txBox="1"/>
          <p:nvPr/>
        </p:nvSpPr>
        <p:spPr>
          <a:xfrm>
            <a:off x="3774129" y="5371416"/>
            <a:ext cx="299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AIBI </a:t>
            </a:r>
            <a:r>
              <a:rPr lang="en-US" sz="2400" dirty="0" err="1"/>
              <a:t>Aisbl</a:t>
            </a:r>
            <a:r>
              <a:rPr lang="en-US" sz="2400" dirty="0"/>
              <a:t> – Didier Jans</a:t>
            </a:r>
          </a:p>
        </p:txBody>
      </p:sp>
    </p:spTree>
    <p:extLst>
      <p:ext uri="{BB962C8B-B14F-4D97-AF65-F5344CB8AC3E}">
        <p14:creationId xmlns:p14="http://schemas.microsoft.com/office/powerpoint/2010/main" val="36024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23488" y="-143171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AIBI </a:t>
            </a:r>
            <a:br>
              <a:rPr lang="en-US" sz="2800" dirty="0"/>
            </a:br>
            <a:r>
              <a:rPr lang="en-US" sz="2800" dirty="0"/>
              <a:t>International Association of Plant Bakers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23D18AE0-664C-CF97-A87D-F44297CDFB97}"/>
              </a:ext>
            </a:extLst>
          </p:cNvPr>
          <p:cNvSpPr txBox="1">
            <a:spLocks/>
          </p:cNvSpPr>
          <p:nvPr/>
        </p:nvSpPr>
        <p:spPr>
          <a:xfrm>
            <a:off x="371094" y="2915311"/>
            <a:ext cx="7537075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Large / plant bakers in EU + UK + Ukraine</a:t>
            </a:r>
          </a:p>
          <a:p>
            <a:r>
              <a:rPr lang="en-US" sz="1800" dirty="0" err="1"/>
              <a:t>Centralised</a:t>
            </a:r>
            <a:r>
              <a:rPr lang="en-US" sz="1800" dirty="0"/>
              <a:t>/regional workshops up to multinationals</a:t>
            </a:r>
          </a:p>
          <a:p>
            <a:r>
              <a:rPr lang="en-US" sz="1800" dirty="0"/>
              <a:t>Wide product diversity (Bread – special Bread – fine bakery – pastry, finished products, bake-off, frozen, etc.)</a:t>
            </a:r>
          </a:p>
          <a:p>
            <a:r>
              <a:rPr lang="en-US" sz="1800" dirty="0"/>
              <a:t>Ca. 400 </a:t>
            </a:r>
            <a:r>
              <a:rPr lang="en-US" sz="1800" dirty="0" err="1"/>
              <a:t>cies</a:t>
            </a:r>
            <a:endParaRPr lang="en-US" sz="1800" dirty="0"/>
          </a:p>
          <a:p>
            <a:r>
              <a:rPr lang="en-US" sz="1800" dirty="0"/>
              <a:t>&gt; 35 Mio T Bread / bakery products</a:t>
            </a:r>
          </a:p>
          <a:p>
            <a:r>
              <a:rPr lang="en-US" sz="1800" dirty="0"/>
              <a:t>Average EU Bread consumption 56 Kg / pers/ years</a:t>
            </a:r>
          </a:p>
          <a:p>
            <a:r>
              <a:rPr lang="en-US" sz="1800" dirty="0"/>
              <a:t>Bakery is one of the largest food sector</a:t>
            </a:r>
          </a:p>
        </p:txBody>
      </p:sp>
    </p:spTree>
    <p:extLst>
      <p:ext uri="{BB962C8B-B14F-4D97-AF65-F5344CB8AC3E}">
        <p14:creationId xmlns:p14="http://schemas.microsoft.com/office/powerpoint/2010/main" val="312920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23486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5862365" cy="641012"/>
          </a:xfrm>
        </p:spPr>
        <p:txBody>
          <a:bodyPr anchor="b">
            <a:normAutofit/>
          </a:bodyPr>
          <a:lstStyle/>
          <a:p>
            <a:r>
              <a:rPr lang="en-US" sz="2800" dirty="0"/>
              <a:t>Towards Zero food wastes …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6B2A18-5B7A-4747-883E-ABBE511B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689944"/>
            <a:ext cx="6442083" cy="320725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800" b="1" i="1" dirty="0"/>
              <a:t>The Strategy</a:t>
            </a:r>
          </a:p>
          <a:p>
            <a:r>
              <a:rPr lang="en-US" sz="1800" dirty="0"/>
              <a:t>SDG 12.3 (50% global per capita food waste) / EU Code Responsible Food Business</a:t>
            </a:r>
          </a:p>
          <a:p>
            <a:r>
              <a:rPr lang="en-US" sz="1800" dirty="0"/>
              <a:t>Operational objectives to minimize food wastes (towards zero)</a:t>
            </a:r>
          </a:p>
          <a:p>
            <a:pPr marL="0" indent="0">
              <a:buNone/>
            </a:pPr>
            <a:r>
              <a:rPr lang="en-US" sz="1800" b="1" i="1" dirty="0"/>
              <a:t>The philosophy</a:t>
            </a:r>
          </a:p>
          <a:p>
            <a:r>
              <a:rPr lang="en-US" sz="1800" dirty="0"/>
              <a:t>Circulate products at their highest circularity value</a:t>
            </a:r>
          </a:p>
          <a:p>
            <a:pPr marL="0" indent="0">
              <a:buNone/>
            </a:pPr>
            <a:r>
              <a:rPr lang="en-US" sz="1800" b="1" i="1" dirty="0"/>
              <a:t>The contexts</a:t>
            </a:r>
          </a:p>
          <a:p>
            <a:r>
              <a:rPr lang="en-US" sz="1800" dirty="0"/>
              <a:t>Production / operation level</a:t>
            </a:r>
          </a:p>
          <a:p>
            <a:r>
              <a:rPr lang="en-US" sz="1800" dirty="0"/>
              <a:t>Distribution (retails, </a:t>
            </a:r>
            <a:r>
              <a:rPr lang="en-US" sz="1800" dirty="0" err="1"/>
              <a:t>Hotrec</a:t>
            </a:r>
            <a:r>
              <a:rPr lang="en-US" sz="1800" dirty="0"/>
              <a:t>, others)</a:t>
            </a:r>
          </a:p>
          <a:p>
            <a:r>
              <a:rPr lang="en-US" sz="1800" dirty="0"/>
              <a:t>At consumer/household level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370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F8FBA1-64AC-BB05-AFF7-B98347B85B3F}"/>
              </a:ext>
            </a:extLst>
          </p:cNvPr>
          <p:cNvSpPr/>
          <p:nvPr/>
        </p:nvSpPr>
        <p:spPr>
          <a:xfrm>
            <a:off x="6578082" y="3429000"/>
            <a:ext cx="3549612" cy="517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80806" y="-144379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5862365" cy="6410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Management at production level</a:t>
            </a:r>
            <a:br>
              <a:rPr lang="en-US" sz="2800" dirty="0"/>
            </a:br>
            <a:r>
              <a:rPr lang="en-US" sz="2800" dirty="0"/>
              <a:t>Towards Zero food wastes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6B2A18-5B7A-4747-883E-ABBE511B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689944"/>
            <a:ext cx="6442083" cy="320725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Causes /mitigation/remedies</a:t>
            </a:r>
          </a:p>
          <a:p>
            <a:r>
              <a:rPr lang="en-US" sz="1800" dirty="0"/>
              <a:t>Technical issues</a:t>
            </a:r>
          </a:p>
          <a:p>
            <a:r>
              <a:rPr lang="en-US" sz="1800" dirty="0"/>
              <a:t>Overproduction</a:t>
            </a:r>
          </a:p>
          <a:p>
            <a:r>
              <a:rPr lang="en-US" sz="1800" dirty="0"/>
              <a:t>Quality defects</a:t>
            </a:r>
          </a:p>
          <a:p>
            <a:pPr marL="0" indent="0">
              <a:buNone/>
            </a:pPr>
            <a:r>
              <a:rPr lang="en-US" sz="1800" b="1" dirty="0"/>
              <a:t>Current picture</a:t>
            </a:r>
          </a:p>
          <a:p>
            <a:r>
              <a:rPr lang="en-US" sz="1800" dirty="0"/>
              <a:t>No public statistics available</a:t>
            </a:r>
          </a:p>
          <a:p>
            <a:r>
              <a:rPr lang="en-US" sz="1800" dirty="0"/>
              <a:t>Variable according to companies and types of operations</a:t>
            </a:r>
          </a:p>
          <a:p>
            <a:r>
              <a:rPr lang="en-US" sz="1800" dirty="0"/>
              <a:t>Current order of magnitude: 8% of bakery production</a:t>
            </a:r>
          </a:p>
          <a:p>
            <a:r>
              <a:rPr lang="en-US" sz="1800" dirty="0"/>
              <a:t>On basis of 35 Mio T = 280.000T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86026D-C4D6-0426-9106-885AD5F6209B}"/>
              </a:ext>
            </a:extLst>
          </p:cNvPr>
          <p:cNvSpPr txBox="1"/>
          <p:nvPr/>
        </p:nvSpPr>
        <p:spPr>
          <a:xfrm>
            <a:off x="7463606" y="4843914"/>
            <a:ext cx="3423309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Reducing / re-using / diverting</a:t>
            </a:r>
            <a:endParaRPr lang="en-B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4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80806" y="-98147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5862365" cy="641012"/>
          </a:xfrm>
        </p:spPr>
        <p:txBody>
          <a:bodyPr anchor="b">
            <a:normAutofit/>
          </a:bodyPr>
          <a:lstStyle/>
          <a:p>
            <a:r>
              <a:rPr lang="en-US" sz="2800" dirty="0"/>
              <a:t>Average fate of bakery co-products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641EC5A-6D64-720C-8456-3EB3ED5BD4F9}"/>
              </a:ext>
            </a:extLst>
          </p:cNvPr>
          <p:cNvGraphicFramePr>
            <a:graphicFrameLocks/>
          </p:cNvGraphicFramePr>
          <p:nvPr/>
        </p:nvGraphicFramePr>
        <p:xfrm>
          <a:off x="1203417" y="2561369"/>
          <a:ext cx="8742925" cy="4054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585F0E3-5ADD-82C2-B76F-6A851B168EDE}"/>
              </a:ext>
            </a:extLst>
          </p:cNvPr>
          <p:cNvSpPr txBox="1"/>
          <p:nvPr/>
        </p:nvSpPr>
        <p:spPr>
          <a:xfrm>
            <a:off x="298580" y="1972581"/>
            <a:ext cx="8213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Food stuffs of edible quality – maintain in food chain or equivalent high-grade process</a:t>
            </a:r>
            <a:endParaRPr lang="en-B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A87532-E865-2DD1-675F-7394AC734901}"/>
              </a:ext>
            </a:extLst>
          </p:cNvPr>
          <p:cNvSpPr txBox="1"/>
          <p:nvPr/>
        </p:nvSpPr>
        <p:spPr>
          <a:xfrm>
            <a:off x="1225410" y="6182798"/>
            <a:ext cx="20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Incineration &lt; 0,1 %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24609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8C798A8-051D-B841-0B73-F4C7D32900F2}"/>
              </a:ext>
            </a:extLst>
          </p:cNvPr>
          <p:cNvSpPr/>
          <p:nvPr/>
        </p:nvSpPr>
        <p:spPr>
          <a:xfrm>
            <a:off x="7477111" y="843534"/>
            <a:ext cx="2604069" cy="305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765359" y="-418821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35" y="1119209"/>
            <a:ext cx="5862365" cy="6410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Virtuous strategy</a:t>
            </a:r>
            <a:br>
              <a:rPr lang="en-US" sz="2800" dirty="0"/>
            </a:br>
            <a:r>
              <a:rPr lang="en-US" sz="2800" dirty="0" err="1"/>
              <a:t>Moerman</a:t>
            </a:r>
            <a:r>
              <a:rPr lang="en-US" sz="2800" dirty="0"/>
              <a:t> ladder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54543E-41A7-6B2E-569C-DCB2D9425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687" y="916687"/>
            <a:ext cx="5439012" cy="571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708A0A-40BB-B34E-B7BB-196D1F5C0EEF}"/>
              </a:ext>
            </a:extLst>
          </p:cNvPr>
          <p:cNvCxnSpPr/>
          <p:nvPr/>
        </p:nvCxnSpPr>
        <p:spPr>
          <a:xfrm flipH="1">
            <a:off x="5738327" y="916687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2A5E33D-E273-BEE8-68A1-C3BB3DF301A1}"/>
              </a:ext>
            </a:extLst>
          </p:cNvPr>
          <p:cNvSpPr txBox="1"/>
          <p:nvPr/>
        </p:nvSpPr>
        <p:spPr>
          <a:xfrm>
            <a:off x="7411538" y="779918"/>
            <a:ext cx="266964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Cies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Sustainability strategy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C5ACCA-430E-E0F9-D1F0-8F432216DFFC}"/>
              </a:ext>
            </a:extLst>
          </p:cNvPr>
          <p:cNvCxnSpPr/>
          <p:nvPr/>
        </p:nvCxnSpPr>
        <p:spPr>
          <a:xfrm flipH="1">
            <a:off x="5901739" y="1535144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>
            <a:extLst>
              <a:ext uri="{FF2B5EF4-FFF2-40B4-BE49-F238E27FC236}">
                <a16:creationId xmlns:a16="http://schemas.microsoft.com/office/drawing/2014/main" id="{CBD914EB-0749-E152-54EB-F4FFD6BBC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49" y="941704"/>
            <a:ext cx="5439012" cy="571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2C2F9B8-D2C6-4DD1-D524-B6CE589BCB80}"/>
              </a:ext>
            </a:extLst>
          </p:cNvPr>
          <p:cNvCxnSpPr/>
          <p:nvPr/>
        </p:nvCxnSpPr>
        <p:spPr>
          <a:xfrm flipH="1">
            <a:off x="6096000" y="2131191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16104EE-EA1A-DB77-8BF9-4B021DDFFB1A}"/>
              </a:ext>
            </a:extLst>
          </p:cNvPr>
          <p:cNvSpPr txBox="1"/>
          <p:nvPr/>
        </p:nvSpPr>
        <p:spPr>
          <a:xfrm>
            <a:off x="7941472" y="1975246"/>
            <a:ext cx="2313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3% Demand limitation</a:t>
            </a:r>
            <a:endParaRPr lang="en-B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128D23-FC89-6697-2BB6-3FDB70689EB7}"/>
              </a:ext>
            </a:extLst>
          </p:cNvPr>
          <p:cNvCxnSpPr/>
          <p:nvPr/>
        </p:nvCxnSpPr>
        <p:spPr>
          <a:xfrm flipH="1">
            <a:off x="6236830" y="2645346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970AFE4-0958-D667-A555-1B0B2C2226DB}"/>
              </a:ext>
            </a:extLst>
          </p:cNvPr>
          <p:cNvSpPr txBox="1"/>
          <p:nvPr/>
        </p:nvSpPr>
        <p:spPr>
          <a:xfrm>
            <a:off x="7583769" y="1299610"/>
            <a:ext cx="358091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1%  Time and logistics contingencies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35C1E9-A36D-902D-6256-89773582248C}"/>
              </a:ext>
            </a:extLst>
          </p:cNvPr>
          <p:cNvSpPr txBox="1"/>
          <p:nvPr/>
        </p:nvSpPr>
        <p:spPr>
          <a:xfrm>
            <a:off x="7848874" y="1892103"/>
            <a:ext cx="241110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3%  Demand limitations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9EBFA4-ACA4-9AFB-B6E0-166795252544}"/>
              </a:ext>
            </a:extLst>
          </p:cNvPr>
          <p:cNvSpPr txBox="1"/>
          <p:nvPr/>
        </p:nvSpPr>
        <p:spPr>
          <a:xfrm>
            <a:off x="7938570" y="2492014"/>
            <a:ext cx="312931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75%  Suitable /established path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8011F46-C768-2A4F-D932-F55512B85784}"/>
              </a:ext>
            </a:extLst>
          </p:cNvPr>
          <p:cNvCxnSpPr/>
          <p:nvPr/>
        </p:nvCxnSpPr>
        <p:spPr>
          <a:xfrm flipH="1">
            <a:off x="6442369" y="3237839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627BC85-37A2-5278-2D04-30C071D6916A}"/>
              </a:ext>
            </a:extLst>
          </p:cNvPr>
          <p:cNvSpPr txBox="1"/>
          <p:nvPr/>
        </p:nvSpPr>
        <p:spPr>
          <a:xfrm>
            <a:off x="8075352" y="3010174"/>
            <a:ext cx="222657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1%  In progress / R&amp;D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FD66E6C-4826-352A-58EF-743516DE3EF9}"/>
              </a:ext>
            </a:extLst>
          </p:cNvPr>
          <p:cNvCxnSpPr/>
          <p:nvPr/>
        </p:nvCxnSpPr>
        <p:spPr>
          <a:xfrm flipH="1">
            <a:off x="7145786" y="4914736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71C8B16-1EB4-8506-600A-549BC55CC313}"/>
              </a:ext>
            </a:extLst>
          </p:cNvPr>
          <p:cNvSpPr txBox="1"/>
          <p:nvPr/>
        </p:nvSpPr>
        <p:spPr>
          <a:xfrm>
            <a:off x="8838911" y="4586172"/>
            <a:ext cx="333362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20%  Composite products unsuitable for feed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FA75B1-9415-CCD6-1052-834C46B804F1}"/>
              </a:ext>
            </a:extLst>
          </p:cNvPr>
          <p:cNvCxnSpPr/>
          <p:nvPr/>
        </p:nvCxnSpPr>
        <p:spPr>
          <a:xfrm flipH="1">
            <a:off x="7330137" y="5520714"/>
            <a:ext cx="1575372" cy="2160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07D5543-1F93-D884-BEC2-D8BA0D86C6E3}"/>
              </a:ext>
            </a:extLst>
          </p:cNvPr>
          <p:cNvSpPr txBox="1"/>
          <p:nvPr/>
        </p:nvSpPr>
        <p:spPr>
          <a:xfrm>
            <a:off x="9094625" y="5336048"/>
            <a:ext cx="209198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Practically nil &lt; 0,1%</a:t>
            </a:r>
            <a:endParaRPr lang="en-B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F8FBA1-64AC-BB05-AFF7-B98347B85B3F}"/>
              </a:ext>
            </a:extLst>
          </p:cNvPr>
          <p:cNvSpPr/>
          <p:nvPr/>
        </p:nvSpPr>
        <p:spPr>
          <a:xfrm>
            <a:off x="6578082" y="3429000"/>
            <a:ext cx="3549612" cy="517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80806" y="-144379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5862365" cy="6410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Management at production level</a:t>
            </a:r>
            <a:br>
              <a:rPr lang="en-US" sz="2800" dirty="0"/>
            </a:br>
            <a:r>
              <a:rPr lang="en-US" sz="2800" dirty="0"/>
              <a:t>Towards Zero food wastes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6B2A18-5B7A-4747-883E-ABBE511B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689944"/>
            <a:ext cx="6442083" cy="320725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800" dirty="0"/>
              <a:t>Some Regulatory interferences …</a:t>
            </a:r>
          </a:p>
          <a:p>
            <a:pPr marL="0" indent="0">
              <a:buNone/>
            </a:pPr>
            <a:r>
              <a:rPr lang="en-US" sz="1800" dirty="0"/>
              <a:t>Renewable Energy Directive</a:t>
            </a:r>
          </a:p>
          <a:p>
            <a:pPr marL="0" indent="0">
              <a:buNone/>
            </a:pPr>
            <a:r>
              <a:rPr lang="en-US" sz="1800" dirty="0"/>
              <a:t>Fair energy focus but stumbling on competing uses /silos competences</a:t>
            </a:r>
          </a:p>
          <a:p>
            <a:pPr marL="0" indent="0">
              <a:buNone/>
            </a:pPr>
            <a:r>
              <a:rPr lang="en-US" sz="1800" dirty="0"/>
              <a:t>Food supply prominence identified / 2</a:t>
            </a:r>
            <a:r>
              <a:rPr lang="en-US" sz="1800" baseline="30000" dirty="0"/>
              <a:t>nd</a:t>
            </a:r>
            <a:r>
              <a:rPr lang="en-US" sz="1800" dirty="0"/>
              <a:t> generation biofuels</a:t>
            </a:r>
          </a:p>
          <a:p>
            <a:pPr marL="0" indent="0">
              <a:buNone/>
            </a:pPr>
            <a:r>
              <a:rPr lang="en-US" sz="1800" dirty="0"/>
              <a:t>Questionable assessment (volume and impacts)</a:t>
            </a:r>
          </a:p>
          <a:p>
            <a:pPr marL="0" indent="0">
              <a:buNone/>
            </a:pPr>
            <a:r>
              <a:rPr lang="en-US" sz="1800" dirty="0"/>
              <a:t>AIBI asked DG Energy to withdraw bakery wastes from it’s Annex IX delegated proposal </a:t>
            </a:r>
          </a:p>
          <a:p>
            <a:pPr marL="0" indent="0">
              <a:buNone/>
            </a:pPr>
            <a:r>
              <a:rPr lang="en-US" sz="1800" dirty="0"/>
              <a:t>Outcome … ?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66E0E0-5A5D-9C4B-1128-E9F927641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754" y="252622"/>
            <a:ext cx="5010421" cy="419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3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F8FBA1-64AC-BB05-AFF7-B98347B85B3F}"/>
              </a:ext>
            </a:extLst>
          </p:cNvPr>
          <p:cNvSpPr/>
          <p:nvPr/>
        </p:nvSpPr>
        <p:spPr>
          <a:xfrm>
            <a:off x="6578082" y="3429000"/>
            <a:ext cx="3549612" cy="517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80806" y="-144379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15" y="1161288"/>
            <a:ext cx="3300985" cy="6410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Bread to feed: a well-established partnership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4033330-A126-D14C-6920-CF4F2B540E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196814"/>
              </p:ext>
            </p:extLst>
          </p:nvPr>
        </p:nvGraphicFramePr>
        <p:xfrm>
          <a:off x="1999694" y="97859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030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lice, piece, sandwich, half&#10;&#10;Description automatically generated">
            <a:extLst>
              <a:ext uri="{FF2B5EF4-FFF2-40B4-BE49-F238E27FC236}">
                <a16:creationId xmlns:a16="http://schemas.microsoft.com/office/drawing/2014/main" id="{E592E032-F91D-45FA-A759-7201EC154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0" r="8994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0EC04-30C1-4340-B158-E4742DCB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4852341" cy="1124712"/>
          </a:xfrm>
        </p:spPr>
        <p:txBody>
          <a:bodyPr anchor="b">
            <a:normAutofit/>
          </a:bodyPr>
          <a:lstStyle/>
          <a:p>
            <a:r>
              <a:rPr lang="en-US" sz="2800" dirty="0"/>
              <a:t>Thank you for Your Attention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6B2A18-5B7A-4747-883E-ABBE511B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AIBI </a:t>
            </a:r>
            <a:r>
              <a:rPr lang="en-US" sz="1700" dirty="0" err="1"/>
              <a:t>Aisbl</a:t>
            </a:r>
            <a:endParaRPr lang="en-US" sz="1700" dirty="0"/>
          </a:p>
          <a:p>
            <a:r>
              <a:rPr lang="en-US" sz="1700" dirty="0"/>
              <a:t>www.aibi.eu</a:t>
            </a:r>
          </a:p>
          <a:p>
            <a:r>
              <a:rPr lang="en-US" sz="1700" dirty="0"/>
              <a:t>info@aibi.eu</a:t>
            </a:r>
          </a:p>
        </p:txBody>
      </p:sp>
    </p:spTree>
    <p:extLst>
      <p:ext uri="{BB962C8B-B14F-4D97-AF65-F5344CB8AC3E}">
        <p14:creationId xmlns:p14="http://schemas.microsoft.com/office/powerpoint/2010/main" val="14504136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409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Co-products circularity in the Bakery Industry</vt:lpstr>
      <vt:lpstr>AIBI  International Association of Plant Bakers</vt:lpstr>
      <vt:lpstr>Towards Zero food wastes … </vt:lpstr>
      <vt:lpstr>Management at production level Towards Zero food wastes</vt:lpstr>
      <vt:lpstr>Average fate of bakery co-products</vt:lpstr>
      <vt:lpstr>Virtuous strategy Moerman ladder</vt:lpstr>
      <vt:lpstr>Management at production level Towards Zero food wastes</vt:lpstr>
      <vt:lpstr>Bread to feed: a well-established partnership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Biofilms, Microorganisms &amp; Animal surrounding</dc:title>
  <dc:creator>Jans Didier</dc:creator>
  <cp:lastModifiedBy>Jans Didier</cp:lastModifiedBy>
  <cp:revision>61</cp:revision>
  <dcterms:created xsi:type="dcterms:W3CDTF">2020-06-17T17:59:52Z</dcterms:created>
  <dcterms:modified xsi:type="dcterms:W3CDTF">2023-06-02T13:47:46Z</dcterms:modified>
</cp:coreProperties>
</file>